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16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28" r:id="rId17"/>
    <p:sldId id="367" r:id="rId1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9E89527-5D6F-495C-86B4-946EED3430C1}">
          <p14:sldIdLst>
            <p14:sldId id="416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28"/>
            <p14:sldId id="367"/>
          </p14:sldIdLst>
        </p14:section>
        <p14:section name="Výchozí oddíl" id="{69E8CC7E-164E-43EA-B998-E186A7FA31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7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Pýchová" initials="PP" lastIdx="2" clrIdx="0">
    <p:extLst>
      <p:ext uri="{19B8F6BF-5375-455C-9EA6-DF929625EA0E}">
        <p15:presenceInfo xmlns:p15="http://schemas.microsoft.com/office/powerpoint/2012/main" userId="S::petra.pychova@ruby-pm.com::822c62c7-dee4-468c-ba85-3a73b449b6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930"/>
    <a:srgbClr val="8E8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76" y="92"/>
      </p:cViewPr>
      <p:guideLst>
        <p:guide orient="horz" pos="164"/>
        <p:guide pos="7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Čermák" userId="8f12f7b7-cd3e-450e-b1d0-70f85b0a9ae0" providerId="ADAL" clId="{959EFDD7-18AF-4895-96FF-E06EB9B689E7}"/>
    <pc:docChg chg="undo custSel modSld">
      <pc:chgData name="Tomáš Čermák" userId="8f12f7b7-cd3e-450e-b1d0-70f85b0a9ae0" providerId="ADAL" clId="{959EFDD7-18AF-4895-96FF-E06EB9B689E7}" dt="2023-09-19T14:14:07.883" v="45" actId="115"/>
      <pc:docMkLst>
        <pc:docMk/>
      </pc:docMkLst>
      <pc:sldChg chg="modSp mod">
        <pc:chgData name="Tomáš Čermák" userId="8f12f7b7-cd3e-450e-b1d0-70f85b0a9ae0" providerId="ADAL" clId="{959EFDD7-18AF-4895-96FF-E06EB9B689E7}" dt="2023-09-19T14:14:07.883" v="45" actId="115"/>
        <pc:sldMkLst>
          <pc:docMk/>
          <pc:sldMk cId="3893689504" sldId="428"/>
        </pc:sldMkLst>
        <pc:spChg chg="mod">
          <ac:chgData name="Tomáš Čermák" userId="8f12f7b7-cd3e-450e-b1d0-70f85b0a9ae0" providerId="ADAL" clId="{959EFDD7-18AF-4895-96FF-E06EB9B689E7}" dt="2023-09-19T14:14:07.883" v="45" actId="115"/>
          <ac:spMkLst>
            <pc:docMk/>
            <pc:sldMk cId="3893689504" sldId="428"/>
            <ac:spMk id="2" creationId="{D3C1AEBA-7385-4ADC-A7A0-FD09E8C555C1}"/>
          </ac:spMkLst>
        </pc:spChg>
      </pc:sldChg>
      <pc:sldChg chg="modSp mod">
        <pc:chgData name="Tomáš Čermák" userId="8f12f7b7-cd3e-450e-b1d0-70f85b0a9ae0" providerId="ADAL" clId="{959EFDD7-18AF-4895-96FF-E06EB9B689E7}" dt="2023-09-19T14:11:50.336" v="2" actId="15"/>
        <pc:sldMkLst>
          <pc:docMk/>
          <pc:sldMk cId="1545662484" sldId="457"/>
        </pc:sldMkLst>
        <pc:spChg chg="mod">
          <ac:chgData name="Tomáš Čermák" userId="8f12f7b7-cd3e-450e-b1d0-70f85b0a9ae0" providerId="ADAL" clId="{959EFDD7-18AF-4895-96FF-E06EB9B689E7}" dt="2023-09-19T14:11:50.336" v="2" actId="15"/>
          <ac:spMkLst>
            <pc:docMk/>
            <pc:sldMk cId="1545662484" sldId="457"/>
            <ac:spMk id="2" creationId="{99FF8E74-25F9-64C8-4B9D-8D165956240A}"/>
          </ac:spMkLst>
        </pc:spChg>
      </pc:sldChg>
      <pc:sldChg chg="modSp mod">
        <pc:chgData name="Tomáš Čermák" userId="8f12f7b7-cd3e-450e-b1d0-70f85b0a9ae0" providerId="ADAL" clId="{959EFDD7-18AF-4895-96FF-E06EB9B689E7}" dt="2023-09-19T14:12:58.289" v="39" actId="255"/>
        <pc:sldMkLst>
          <pc:docMk/>
          <pc:sldMk cId="4053463901" sldId="458"/>
        </pc:sldMkLst>
        <pc:spChg chg="mod">
          <ac:chgData name="Tomáš Čermák" userId="8f12f7b7-cd3e-450e-b1d0-70f85b0a9ae0" providerId="ADAL" clId="{959EFDD7-18AF-4895-96FF-E06EB9B689E7}" dt="2023-09-19T14:12:58.289" v="39" actId="255"/>
          <ac:spMkLst>
            <pc:docMk/>
            <pc:sldMk cId="4053463901" sldId="458"/>
            <ac:spMk id="2" creationId="{99FF8E74-25F9-64C8-4B9D-8D165956240A}"/>
          </ac:spMkLst>
        </pc:spChg>
      </pc:sldChg>
      <pc:sldChg chg="modSp mod">
        <pc:chgData name="Tomáš Čermák" userId="8f12f7b7-cd3e-450e-b1d0-70f85b0a9ae0" providerId="ADAL" clId="{959EFDD7-18AF-4895-96FF-E06EB9B689E7}" dt="2023-09-19T14:13:20.176" v="40" actId="20577"/>
        <pc:sldMkLst>
          <pc:docMk/>
          <pc:sldMk cId="3273244956" sldId="462"/>
        </pc:sldMkLst>
        <pc:spChg chg="mod">
          <ac:chgData name="Tomáš Čermák" userId="8f12f7b7-cd3e-450e-b1d0-70f85b0a9ae0" providerId="ADAL" clId="{959EFDD7-18AF-4895-96FF-E06EB9B689E7}" dt="2023-09-19T14:13:20.176" v="40" actId="20577"/>
          <ac:spMkLst>
            <pc:docMk/>
            <pc:sldMk cId="3273244956" sldId="462"/>
            <ac:spMk id="2" creationId="{99FF8E74-25F9-64C8-4B9D-8D165956240A}"/>
          </ac:spMkLst>
        </pc:spChg>
      </pc:sldChg>
      <pc:sldChg chg="modSp mod">
        <pc:chgData name="Tomáš Čermák" userId="8f12f7b7-cd3e-450e-b1d0-70f85b0a9ae0" providerId="ADAL" clId="{959EFDD7-18AF-4895-96FF-E06EB9B689E7}" dt="2023-09-19T14:13:32.927" v="42" actId="20577"/>
        <pc:sldMkLst>
          <pc:docMk/>
          <pc:sldMk cId="3409047669" sldId="463"/>
        </pc:sldMkLst>
        <pc:spChg chg="mod">
          <ac:chgData name="Tomáš Čermák" userId="8f12f7b7-cd3e-450e-b1d0-70f85b0a9ae0" providerId="ADAL" clId="{959EFDD7-18AF-4895-96FF-E06EB9B689E7}" dt="2023-09-19T14:13:32.927" v="42" actId="20577"/>
          <ac:spMkLst>
            <pc:docMk/>
            <pc:sldMk cId="3409047669" sldId="463"/>
            <ac:spMk id="2" creationId="{99FF8E74-25F9-64C8-4B9D-8D16595624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6C9B5E6-861D-4A24-9AAB-856AAD85C4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0D5E26-495F-4F9E-A5A6-B16E910B2C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23B70-C713-4C8A-BB71-12985046936B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71A1EF-A30C-476E-84D1-FA16A55B77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FF9540A-A261-4E54-A1E5-240D8E2851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344D-0AC8-466F-A3F0-9701BBBF7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466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08A5A-3E5C-411A-8A4D-76868CD90440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39D39-0F2A-4C04-935D-72D765AD0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lide - na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A9C7F-FAB6-4AAB-8F58-885326820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95" y="1322481"/>
            <a:ext cx="9903484" cy="4566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A26ED5-1861-4E0E-88AC-39CBF9D049B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7335" y="1797292"/>
            <a:ext cx="9903483" cy="333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cs-CZ"/>
              <a:t>Podnadpis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9FE7E8-D16C-43B0-B4C5-DB27890C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882" y="6308224"/>
            <a:ext cx="1114929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B66176-77D9-4ABD-9F85-B20449C6A05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13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9AF0B02E-9C26-48E2-A588-FAEEF1E0E0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024" y="1386347"/>
            <a:ext cx="10452605" cy="516835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Font typeface="+mj-lt"/>
              <a:buAutoNum type="arabicPeriod"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Úvod</a:t>
            </a:r>
          </a:p>
          <a:p>
            <a:r>
              <a:rPr lang="cs-CZ"/>
              <a:t>Hlavní část</a:t>
            </a:r>
          </a:p>
          <a:p>
            <a:r>
              <a:rPr lang="cs-CZ"/>
              <a:t>Závěr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9EE3266-2783-4AA5-B349-994EF8619849}"/>
              </a:ext>
            </a:extLst>
          </p:cNvPr>
          <p:cNvSpPr/>
          <p:nvPr userDrawn="1"/>
        </p:nvSpPr>
        <p:spPr>
          <a:xfrm>
            <a:off x="0" y="0"/>
            <a:ext cx="12192000" cy="1061768"/>
          </a:xfrm>
          <a:prstGeom prst="rect">
            <a:avLst/>
          </a:prstGeom>
          <a:solidFill>
            <a:srgbClr val="8E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CA039-3251-483F-B7DC-76EC531817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"/>
            <a:ext cx="9040602" cy="1061768"/>
          </a:xfrm>
          <a:prstGeom prst="rect">
            <a:avLst/>
          </a:prstGeom>
        </p:spPr>
        <p:txBody>
          <a:bodyPr anchor="ctr" anchorCtr="0"/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cs-CZ"/>
              <a:t>Obsah prezentace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01984C7-FA6C-4AD9-96D0-D9351ADFC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7172" y="164858"/>
            <a:ext cx="536457" cy="73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0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zaklad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F9EE3266-2783-4AA5-B349-994EF8619849}"/>
              </a:ext>
            </a:extLst>
          </p:cNvPr>
          <p:cNvSpPr/>
          <p:nvPr userDrawn="1"/>
        </p:nvSpPr>
        <p:spPr>
          <a:xfrm>
            <a:off x="0" y="0"/>
            <a:ext cx="12192000" cy="1061768"/>
          </a:xfrm>
          <a:prstGeom prst="rect">
            <a:avLst/>
          </a:prstGeom>
          <a:solidFill>
            <a:srgbClr val="8E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01984C7-FA6C-4AD9-96D0-D9351ADFC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7172" y="164858"/>
            <a:ext cx="536457" cy="737628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539EEB1-3C95-4EE5-981A-D4B7443B004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386344"/>
            <a:ext cx="10465429" cy="516835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Vložte požadovaný 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0B89CA9-D211-473A-8011-0F6C19FE72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"/>
            <a:ext cx="9040602" cy="1061768"/>
          </a:xfrm>
          <a:prstGeom prst="rect">
            <a:avLst/>
          </a:prstGeom>
        </p:spPr>
        <p:txBody>
          <a:bodyPr anchor="ctr" anchorCtr="0"/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075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F9EE3266-2783-4AA5-B349-994EF8619849}"/>
              </a:ext>
            </a:extLst>
          </p:cNvPr>
          <p:cNvSpPr/>
          <p:nvPr userDrawn="1"/>
        </p:nvSpPr>
        <p:spPr>
          <a:xfrm>
            <a:off x="0" y="0"/>
            <a:ext cx="12192000" cy="1061768"/>
          </a:xfrm>
          <a:prstGeom prst="rect">
            <a:avLst/>
          </a:prstGeom>
          <a:solidFill>
            <a:srgbClr val="8E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01984C7-FA6C-4AD9-96D0-D9351ADFC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7172" y="164858"/>
            <a:ext cx="536457" cy="737628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539EEB1-3C95-4EE5-981A-D4B7443B004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386344"/>
            <a:ext cx="5095513" cy="516835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Vložte požadovaný 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19B51D72-D5FB-4694-B42F-4F1CFB791A8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8287" y="1386345"/>
            <a:ext cx="5045342" cy="516835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Vložte požadovaný 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0B89CA9-D211-473A-8011-0F6C19FE72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"/>
            <a:ext cx="9040602" cy="1061768"/>
          </a:xfrm>
          <a:prstGeom prst="rect">
            <a:avLst/>
          </a:prstGeom>
        </p:spPr>
        <p:txBody>
          <a:bodyPr anchor="ctr" anchorCtr="0"/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41512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F9EE3266-2783-4AA5-B349-994EF8619849}"/>
              </a:ext>
            </a:extLst>
          </p:cNvPr>
          <p:cNvSpPr/>
          <p:nvPr userDrawn="1"/>
        </p:nvSpPr>
        <p:spPr>
          <a:xfrm>
            <a:off x="7619999" y="0"/>
            <a:ext cx="4572000" cy="6858000"/>
          </a:xfrm>
          <a:prstGeom prst="rect">
            <a:avLst/>
          </a:prstGeom>
          <a:solidFill>
            <a:srgbClr val="8E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F710D14-DF28-499B-8123-D498F36F9E07}"/>
              </a:ext>
            </a:extLst>
          </p:cNvPr>
          <p:cNvCxnSpPr>
            <a:cxnSpLocks/>
          </p:cNvCxnSpPr>
          <p:nvPr userDrawn="1"/>
        </p:nvCxnSpPr>
        <p:spPr>
          <a:xfrm>
            <a:off x="0" y="4678148"/>
            <a:ext cx="44917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Obrázek 7" descr="Obsah obrázku text, klipart, podepsat&#10;&#10;Popis byl vytvořen automaticky">
            <a:extLst>
              <a:ext uri="{FF2B5EF4-FFF2-40B4-BE49-F238E27FC236}">
                <a16:creationId xmlns:a16="http://schemas.microsoft.com/office/drawing/2014/main" id="{21E30610-29FC-4A19-AFD2-03A2902CD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00" y="159464"/>
            <a:ext cx="536457" cy="743024"/>
          </a:xfrm>
          <a:prstGeom prst="rect">
            <a:avLst/>
          </a:prstGeom>
        </p:spPr>
      </p:pic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D21D281B-93D0-4FF5-B5F1-8EB2288C54E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1025" y="1386348"/>
            <a:ext cx="5900157" cy="5168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Vložte požadovaný 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F5F0F2D5-7F0C-4023-B95A-27B094B852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7037" y="2"/>
            <a:ext cx="4954146" cy="1061768"/>
          </a:xfrm>
          <a:prstGeom prst="rect">
            <a:avLst/>
          </a:prstGeom>
        </p:spPr>
        <p:txBody>
          <a:bodyPr anchor="ctr" anchorCtr="0"/>
          <a:lstStyle>
            <a:lvl1pPr algn="l">
              <a:defRPr sz="2200">
                <a:solidFill>
                  <a:schemeClr val="tx1"/>
                </a:solidFill>
              </a:defRPr>
            </a:lvl1pPr>
          </a:lstStyle>
          <a:p>
            <a:r>
              <a:rPr lang="cs-CZ"/>
              <a:t>Obsah prezentace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8CB4EE6-73E7-4DAF-A62F-2CF3B7C42A29}"/>
              </a:ext>
            </a:extLst>
          </p:cNvPr>
          <p:cNvSpPr txBox="1"/>
          <p:nvPr userDrawn="1"/>
        </p:nvSpPr>
        <p:spPr>
          <a:xfrm>
            <a:off x="8849801" y="3324197"/>
            <a:ext cx="284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Vložte fotografii </a:t>
            </a:r>
            <a:br>
              <a:rPr lang="cs-CZ">
                <a:solidFill>
                  <a:schemeClr val="bg1"/>
                </a:solidFill>
              </a:rPr>
            </a:br>
            <a:r>
              <a:rPr lang="cs-CZ">
                <a:solidFill>
                  <a:schemeClr val="bg1"/>
                </a:solidFill>
              </a:rPr>
              <a:t>v odpovídajícím rozměru</a:t>
            </a:r>
          </a:p>
        </p:txBody>
      </p:sp>
    </p:spTree>
    <p:extLst>
      <p:ext uri="{BB962C8B-B14F-4D97-AF65-F5344CB8AC3E}">
        <p14:creationId xmlns:p14="http://schemas.microsoft.com/office/powerpoint/2010/main" val="91434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F9EE3266-2783-4AA5-B349-994EF8619849}"/>
              </a:ext>
            </a:extLst>
          </p:cNvPr>
          <p:cNvSpPr/>
          <p:nvPr userDrawn="1"/>
        </p:nvSpPr>
        <p:spPr>
          <a:xfrm>
            <a:off x="0" y="0"/>
            <a:ext cx="12192000" cy="1061768"/>
          </a:xfrm>
          <a:prstGeom prst="rect">
            <a:avLst/>
          </a:prstGeom>
          <a:solidFill>
            <a:srgbClr val="8E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CA039-3251-483F-B7DC-76EC531817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371" y="0"/>
            <a:ext cx="9040602" cy="1061768"/>
          </a:xfrm>
          <a:prstGeom prst="rect">
            <a:avLst/>
          </a:prstGeom>
        </p:spPr>
        <p:txBody>
          <a:bodyPr anchor="ctr" anchorCtr="0"/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klient, země</a:t>
            </a:r>
            <a:br>
              <a:rPr lang="cs-CZ"/>
            </a:br>
            <a:r>
              <a:rPr lang="cs-CZ"/>
              <a:t>Název stavby/projektu, město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01984C7-FA6C-4AD9-96D0-D9351ADFC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7172" y="164858"/>
            <a:ext cx="536457" cy="737628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C882DF89-C02B-4694-A4E6-6E54DA757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8371" y="1419046"/>
            <a:ext cx="4679999" cy="1800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2" name="Zástupný obsah 4">
            <a:extLst>
              <a:ext uri="{FF2B5EF4-FFF2-40B4-BE49-F238E27FC236}">
                <a16:creationId xmlns:a16="http://schemas.microsoft.com/office/drawing/2014/main" id="{A9C86210-B8BD-4E39-8923-9664AE696813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7622" y="3576324"/>
            <a:ext cx="4680000" cy="2988003"/>
          </a:xfrm>
          <a:prstGeom prst="rect">
            <a:avLst/>
          </a:prstGeom>
        </p:spPr>
      </p:pic>
      <p:pic>
        <p:nvPicPr>
          <p:cNvPr id="13" name="Zástupný obsah 4">
            <a:extLst>
              <a:ext uri="{FF2B5EF4-FFF2-40B4-BE49-F238E27FC236}">
                <a16:creationId xmlns:a16="http://schemas.microsoft.com/office/drawing/2014/main" id="{783800E6-3C46-40A2-A15C-55419E2CFBD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3629" y="3576324"/>
            <a:ext cx="4680000" cy="2988003"/>
          </a:xfrm>
          <a:prstGeom prst="rect">
            <a:avLst/>
          </a:prstGeom>
        </p:spPr>
      </p:pic>
      <p:pic>
        <p:nvPicPr>
          <p:cNvPr id="14" name="Zástupný obsah 4">
            <a:extLst>
              <a:ext uri="{FF2B5EF4-FFF2-40B4-BE49-F238E27FC236}">
                <a16:creationId xmlns:a16="http://schemas.microsoft.com/office/drawing/2014/main" id="{74CF4468-16CF-48A9-81B1-B196DD04DB27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3629" y="1419046"/>
            <a:ext cx="4680000" cy="180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612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ola - se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F9EE3266-2783-4AA5-B349-994EF86198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CA039-3251-483F-B7DC-76EC531817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9659" y="3406018"/>
            <a:ext cx="4508625" cy="1212778"/>
          </a:xfrm>
          <a:prstGeom prst="rect">
            <a:avLst/>
          </a:prstGeom>
        </p:spPr>
        <p:txBody>
          <a:bodyPr anchor="ctr" anchorCtr="0"/>
          <a:lstStyle>
            <a:lvl1pPr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kapitoly nebo sekce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01984C7-FA6C-4AD9-96D0-D9351ADFC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707" y="622057"/>
            <a:ext cx="689291" cy="947774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F710D14-DF28-499B-8123-D498F36F9E07}"/>
              </a:ext>
            </a:extLst>
          </p:cNvPr>
          <p:cNvCxnSpPr>
            <a:cxnSpLocks/>
          </p:cNvCxnSpPr>
          <p:nvPr userDrawn="1"/>
        </p:nvCxnSpPr>
        <p:spPr>
          <a:xfrm>
            <a:off x="-1" y="4678148"/>
            <a:ext cx="547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12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F9EE3266-2783-4AA5-B349-994EF8619849}"/>
              </a:ext>
            </a:extLst>
          </p:cNvPr>
          <p:cNvSpPr/>
          <p:nvPr userDrawn="1"/>
        </p:nvSpPr>
        <p:spPr>
          <a:xfrm>
            <a:off x="0" y="1"/>
            <a:ext cx="12192000" cy="4621695"/>
          </a:xfrm>
          <a:prstGeom prst="rect">
            <a:avLst/>
          </a:prstGeom>
          <a:solidFill>
            <a:srgbClr val="8E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01984C7-FA6C-4AD9-96D0-D9351ADFC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707" y="622057"/>
            <a:ext cx="689291" cy="9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4">
            <a:extLst>
              <a:ext uri="{FF2B5EF4-FFF2-40B4-BE49-F238E27FC236}">
                <a16:creationId xmlns:a16="http://schemas.microsoft.com/office/drawing/2014/main" id="{D90E485D-0FDC-41CA-86E6-535E455170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88294" y="2407200"/>
            <a:ext cx="9815411" cy="4151736"/>
          </a:xfrm>
          <a:prstGeom prst="rect">
            <a:avLst/>
          </a:prstGeom>
        </p:spPr>
      </p:pic>
      <p:pic>
        <p:nvPicPr>
          <p:cNvPr id="5" name="Obrázek 4" descr="Obsah obrázku text, klipart, podepsat&#10;&#10;Popis byl vytvořen automaticky">
            <a:extLst>
              <a:ext uri="{FF2B5EF4-FFF2-40B4-BE49-F238E27FC236}">
                <a16:creationId xmlns:a16="http://schemas.microsoft.com/office/drawing/2014/main" id="{097930A8-5AE0-4B27-A13D-170B5313FA2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16" y="277012"/>
            <a:ext cx="684285" cy="9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6" r:id="rId3"/>
    <p:sldLayoutId id="2147483664" r:id="rId4"/>
    <p:sldLayoutId id="2147483661" r:id="rId5"/>
    <p:sldLayoutId id="2147483665" r:id="rId6"/>
    <p:sldLayoutId id="2147483660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8E837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287ACB8-F57B-4BBD-B6C8-DC8A2CBE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vytvořit zadání pro BIM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F80CE4-72B5-4A62-B058-72FB0E598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Praktická ukázka z projektu „Dětská léčebna se speleoterapií v Ostrově u Macochy“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6BFB41D-20ED-40F7-A4CE-BA9815FEE14C}"/>
              </a:ext>
            </a:extLst>
          </p:cNvPr>
          <p:cNvSpPr txBox="1"/>
          <p:nvPr/>
        </p:nvSpPr>
        <p:spPr>
          <a:xfrm>
            <a:off x="1756611" y="5105755"/>
            <a:ext cx="47387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zkušenosti</a:t>
            </a:r>
            <a:r>
              <a:rPr lang="en-US" sz="5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365194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9FF8E74-25F9-64C8-4B9D-8D16595624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Projekční fáze</a:t>
            </a:r>
          </a:p>
          <a:p>
            <a:pPr marL="1028700" lvl="1" indent="-342900"/>
            <a:r>
              <a:rPr lang="cs-CZ" sz="1800" dirty="0"/>
              <a:t>Tvorba výkresové části projektové dokumentace (</a:t>
            </a:r>
            <a:r>
              <a:rPr lang="cs-CZ" sz="1800" dirty="0" err="1"/>
              <a:t>Archicad</a:t>
            </a:r>
            <a:r>
              <a:rPr lang="cs-CZ" sz="1800" dirty="0"/>
              <a:t>, </a:t>
            </a:r>
            <a:r>
              <a:rPr lang="cs-CZ" sz="1800" dirty="0" err="1"/>
              <a:t>Revit</a:t>
            </a:r>
            <a:r>
              <a:rPr lang="cs-CZ" sz="1800" dirty="0"/>
              <a:t> – spolupráce přes *.</a:t>
            </a:r>
            <a:r>
              <a:rPr lang="cs-CZ" sz="1800" dirty="0" err="1"/>
              <a:t>ifc</a:t>
            </a:r>
            <a:r>
              <a:rPr lang="cs-CZ" sz="1800" dirty="0"/>
              <a:t>)</a:t>
            </a:r>
          </a:p>
          <a:p>
            <a:pPr marL="1028700" lvl="1" indent="-342900"/>
            <a:r>
              <a:rPr lang="cs-CZ" sz="1800" dirty="0"/>
              <a:t>Audit kontroly kolizí</a:t>
            </a:r>
          </a:p>
          <a:p>
            <a:pPr marL="1028700" lvl="1" indent="-342900"/>
            <a:r>
              <a:rPr lang="cs-CZ" sz="1800" dirty="0"/>
              <a:t>Předávání a schvalování dokumentů výhradně přes CDE</a:t>
            </a:r>
          </a:p>
          <a:p>
            <a:pPr marL="1028700" lvl="1" indent="-342900"/>
            <a:r>
              <a:rPr lang="cs-CZ" sz="1800" dirty="0"/>
              <a:t>Využití informačního modelu pro pochopení zamýšleného návrhu</a:t>
            </a:r>
          </a:p>
          <a:p>
            <a:pPr marL="1028700" lvl="1" indent="-342900"/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Realizační fáze</a:t>
            </a:r>
          </a:p>
          <a:p>
            <a:pPr marL="1028700" lvl="1" indent="-342900"/>
            <a:r>
              <a:rPr lang="cs-CZ" sz="1800" dirty="0"/>
              <a:t>Distribuce schválené dokumentace přes CDE</a:t>
            </a:r>
          </a:p>
          <a:p>
            <a:pPr marL="1028700" lvl="1" indent="-342900"/>
            <a:r>
              <a:rPr lang="cs-CZ" sz="1800" dirty="0"/>
              <a:t>Vzorkování přes CDE</a:t>
            </a:r>
          </a:p>
          <a:p>
            <a:pPr marL="1028700" lvl="1" indent="-342900"/>
            <a:r>
              <a:rPr lang="cs-CZ" sz="1800" dirty="0"/>
              <a:t>Využití informačních modelů (dodavatel, poddodavatelé, investor, provozovatel) </a:t>
            </a:r>
          </a:p>
          <a:p>
            <a:pPr marL="1028700" lvl="1" indent="-342900"/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Fáze předání</a:t>
            </a:r>
          </a:p>
          <a:p>
            <a:pPr marL="1028700" lvl="1" indent="-342900"/>
            <a:r>
              <a:rPr lang="cs-CZ" sz="1800" dirty="0"/>
              <a:t>Dle informačních modelů se kontroluje správnost provedení (360º fotografie vs. 3D model)</a:t>
            </a:r>
          </a:p>
          <a:p>
            <a:pPr marL="1028700" lvl="1" indent="-342900"/>
            <a:r>
              <a:rPr lang="cs-CZ" sz="1800" dirty="0"/>
              <a:t>Dokumenty z realizace jsou nahrány do CAFM řešení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B22A11E-681F-C4E3-CFCC-BA917FD32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Fáze realizace </a:t>
            </a:r>
          </a:p>
        </p:txBody>
      </p:sp>
    </p:spTree>
    <p:extLst>
      <p:ext uri="{BB962C8B-B14F-4D97-AF65-F5344CB8AC3E}">
        <p14:creationId xmlns:p14="http://schemas.microsoft.com/office/powerpoint/2010/main" val="340904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B22A11E-681F-C4E3-CFCC-BA917FD32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Audity kontroly kolizí – projekční fáze</a:t>
            </a:r>
          </a:p>
        </p:txBody>
      </p:sp>
      <p:pic>
        <p:nvPicPr>
          <p:cNvPr id="4" name="Google Shape;131;p7">
            <a:extLst>
              <a:ext uri="{FF2B5EF4-FFF2-40B4-BE49-F238E27FC236}">
                <a16:creationId xmlns:a16="http://schemas.microsoft.com/office/drawing/2014/main" id="{070204CF-A7F3-1CEB-093C-66236005D74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055" y="1803726"/>
            <a:ext cx="5180123" cy="45655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obsah 1">
            <a:extLst>
              <a:ext uri="{FF2B5EF4-FFF2-40B4-BE49-F238E27FC236}">
                <a16:creationId xmlns:a16="http://schemas.microsoft.com/office/drawing/2014/main" id="{70E66F02-207D-0DA8-C11E-150207A57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5629" y="1354813"/>
            <a:ext cx="3694386" cy="347863"/>
          </a:xfrm>
        </p:spPr>
        <p:txBody>
          <a:bodyPr/>
          <a:lstStyle/>
          <a:p>
            <a:r>
              <a:rPr lang="cs-CZ" dirty="0"/>
              <a:t>Kontrola kolizí – projekční fáze</a:t>
            </a:r>
            <a:endParaRPr lang="cs-CZ" sz="18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8B1B01A-C34C-9E42-BAEF-0A8EB80B6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691" y="4414345"/>
            <a:ext cx="2457254" cy="21589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5D23DA3-B68D-5982-1A24-4DAAF86DE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583" y="2895788"/>
            <a:ext cx="2847703" cy="303711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5B4FEC0-FBC0-13C9-DCAA-6FAC97B4B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434" y="1061770"/>
            <a:ext cx="3973230" cy="18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3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B22A11E-681F-C4E3-CFCC-BA917FD32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Audity – kontrola skutečného provedení stavby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A78CE-B794-F393-8693-F9A54F631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63" y="1579577"/>
            <a:ext cx="8797273" cy="4751941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B4F9031-5298-ED7F-7D8C-3CD2F09E0E32}"/>
              </a:ext>
            </a:extLst>
          </p:cNvPr>
          <p:cNvCxnSpPr/>
          <p:nvPr/>
        </p:nvCxnSpPr>
        <p:spPr>
          <a:xfrm>
            <a:off x="2294709" y="2677886"/>
            <a:ext cx="4942114" cy="57912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DA6CD47F-1BB0-010F-1B35-3142E2906849}"/>
              </a:ext>
            </a:extLst>
          </p:cNvPr>
          <p:cNvCxnSpPr>
            <a:cxnSpLocks/>
          </p:cNvCxnSpPr>
          <p:nvPr/>
        </p:nvCxnSpPr>
        <p:spPr>
          <a:xfrm>
            <a:off x="3810654" y="4183478"/>
            <a:ext cx="4246270" cy="17183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3105A960-071E-53F7-18DA-C1C32B6F4C63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3948011" y="5343416"/>
            <a:ext cx="3861671" cy="26856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>
            <a:extLst>
              <a:ext uri="{FF2B5EF4-FFF2-40B4-BE49-F238E27FC236}">
                <a16:creationId xmlns:a16="http://schemas.microsoft.com/office/drawing/2014/main" id="{7817BF95-48C0-E276-B35D-08A28C7FFB63}"/>
              </a:ext>
            </a:extLst>
          </p:cNvPr>
          <p:cNvSpPr/>
          <p:nvPr/>
        </p:nvSpPr>
        <p:spPr>
          <a:xfrm>
            <a:off x="3516319" y="5098137"/>
            <a:ext cx="431692" cy="49055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90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3C1AEBA-7385-4ADC-A7A0-FD09E8C555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Nevýhody</a:t>
            </a:r>
          </a:p>
          <a:p>
            <a:pPr marL="1028700" lvl="1" indent="-342900"/>
            <a:r>
              <a:rPr lang="cs-CZ" sz="1800" dirty="0"/>
              <a:t>Vyšší časová náročnost při tvorbě zadání</a:t>
            </a:r>
          </a:p>
          <a:p>
            <a:pPr marL="1028700" lvl="1" indent="-342900"/>
            <a:r>
              <a:rPr lang="cs-CZ" sz="1800" dirty="0"/>
              <a:t>Nutnost stanovit knihu standardů</a:t>
            </a:r>
          </a:p>
          <a:p>
            <a:pPr marL="1028700" lvl="1" indent="-342900"/>
            <a:r>
              <a:rPr lang="cs-CZ" sz="1800" dirty="0"/>
              <a:t>Vyšší náklady na specialisty</a:t>
            </a:r>
          </a:p>
          <a:p>
            <a:pPr marL="1028700" lvl="1" indent="-342900"/>
            <a:r>
              <a:rPr lang="cs-CZ" sz="1800" dirty="0"/>
              <a:t>Nároky na všechny účastníky využívat nové nástroje a „nedělat to jako vždycky“</a:t>
            </a:r>
          </a:p>
          <a:p>
            <a:pPr marL="1028700" lvl="1" indent="-342900"/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Výhody</a:t>
            </a:r>
          </a:p>
          <a:p>
            <a:pPr marL="1028700" lvl="1" indent="-342900"/>
            <a:r>
              <a:rPr lang="cs-CZ" sz="1800" dirty="0"/>
              <a:t>Jasné a transparentní zadání</a:t>
            </a:r>
          </a:p>
          <a:p>
            <a:pPr marL="1028700" lvl="1" indent="-342900"/>
            <a:r>
              <a:rPr lang="cs-CZ" sz="1800" dirty="0"/>
              <a:t>Přístup k informacím všech účastníků pomocí CDE (hlavně při realizaci)</a:t>
            </a:r>
          </a:p>
          <a:p>
            <a:pPr marL="1028700" lvl="1" indent="-342900"/>
            <a:r>
              <a:rPr lang="cs-CZ" sz="1800" dirty="0"/>
              <a:t>Pochopení projektového záměru pomocí 3D modelu pro všechny účastníky</a:t>
            </a:r>
          </a:p>
          <a:p>
            <a:pPr marL="1028700" lvl="1" indent="-342900"/>
            <a:r>
              <a:rPr lang="cs-CZ" sz="1800" dirty="0"/>
              <a:t>Zadavatel mohl vystupovat jako partner Zhotovitele</a:t>
            </a:r>
          </a:p>
          <a:p>
            <a:pPr marL="1028700" lvl="1" indent="-342900"/>
            <a:r>
              <a:rPr lang="cs-CZ" sz="1800" dirty="0"/>
              <a:t>Zvýšené náklady na specialisty pomohli eliminovat případné vícepráce během projekční a realizační fáze</a:t>
            </a:r>
          </a:p>
          <a:p>
            <a:pPr marL="1028700" lvl="1" indent="-342900"/>
            <a:r>
              <a:rPr lang="cs-CZ" sz="1800" u="sng" dirty="0"/>
              <a:t>JMK si vysoutěžil Projektového manažera BIM na dalších 5 let pro svoje nadlimitní VZ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9D157D6-33EF-40D3-85AA-79050C161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Hodnocení použití metody BIM na projektu</a:t>
            </a:r>
          </a:p>
        </p:txBody>
      </p:sp>
    </p:spTree>
    <p:extLst>
      <p:ext uri="{BB962C8B-B14F-4D97-AF65-F5344CB8AC3E}">
        <p14:creationId xmlns:p14="http://schemas.microsoft.com/office/powerpoint/2010/main" val="389368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0D8D2-CB60-4983-A3AA-573CA4B54A6E}"/>
              </a:ext>
            </a:extLst>
          </p:cNvPr>
          <p:cNvSpPr txBox="1">
            <a:spLocks/>
          </p:cNvSpPr>
          <p:nvPr/>
        </p:nvSpPr>
        <p:spPr>
          <a:xfrm>
            <a:off x="3102663" y="3006382"/>
            <a:ext cx="5733520" cy="1016685"/>
          </a:xfrm>
          <a:prstGeom prst="rect">
            <a:avLst/>
          </a:prstGeom>
        </p:spPr>
        <p:txBody>
          <a:bodyPr anchor="ctr" anchorCtr="0"/>
          <a:lstStyle>
            <a:lvl1pPr algn="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sz="2200" dirty="0"/>
              <a:t>Děkuji za pozornost. Vaše dotazy?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1D705EA-1C20-4AB6-8633-D5E8C4FA510E}"/>
              </a:ext>
            </a:extLst>
          </p:cNvPr>
          <p:cNvSpPr txBox="1">
            <a:spLocks/>
          </p:cNvSpPr>
          <p:nvPr/>
        </p:nvSpPr>
        <p:spPr>
          <a:xfrm>
            <a:off x="2401196" y="4968118"/>
            <a:ext cx="7389597" cy="1212778"/>
          </a:xfrm>
          <a:prstGeom prst="rect">
            <a:avLst/>
          </a:prstGeom>
        </p:spPr>
        <p:txBody>
          <a:bodyPr anchor="ctr" anchorCtr="0"/>
          <a:lstStyle>
            <a:lvl1pPr algn="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s-CZ" sz="2200" b="0">
                <a:solidFill>
                  <a:srgbClr val="A71930"/>
                </a:solidFill>
              </a:rPr>
              <a:t>www.ruby-pm.com</a:t>
            </a:r>
            <a:br>
              <a:rPr lang="cs-CZ" sz="2200" b="0">
                <a:solidFill>
                  <a:srgbClr val="A71930"/>
                </a:solidFill>
              </a:rPr>
            </a:br>
            <a:r>
              <a:rPr lang="cs-CZ" sz="2200" b="0">
                <a:solidFill>
                  <a:srgbClr val="A71930"/>
                </a:solidFill>
              </a:rPr>
              <a:t>linkedin.com/company/ruby-project-management</a:t>
            </a:r>
          </a:p>
        </p:txBody>
      </p:sp>
      <p:pic>
        <p:nvPicPr>
          <p:cNvPr id="9" name="Grafický objekt 8" descr="Město obrys">
            <a:extLst>
              <a:ext uri="{FF2B5EF4-FFF2-40B4-BE49-F238E27FC236}">
                <a16:creationId xmlns:a16="http://schemas.microsoft.com/office/drawing/2014/main" id="{7C6E8E3C-EB47-44D6-B7F9-2E1D6D28B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8130" y="1816105"/>
            <a:ext cx="1042586" cy="10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5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D69684C7-3F90-0361-6DF1-442171C04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8926" y="1386347"/>
            <a:ext cx="7924703" cy="51683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Tomáš Čermák</a:t>
            </a:r>
          </a:p>
          <a:p>
            <a:pPr marL="0" indent="0">
              <a:buNone/>
            </a:pPr>
            <a:r>
              <a:rPr lang="cs-CZ" sz="1900" dirty="0"/>
              <a:t>Senior BIM </a:t>
            </a:r>
            <a:r>
              <a:rPr lang="cs-CZ" sz="1900" dirty="0" err="1"/>
              <a:t>Consultant</a:t>
            </a:r>
            <a:endParaRPr lang="cs-CZ" sz="19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Konzultant BIM na projektech v ČR a SK od roku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Vytvoření strategie, stanovení cílů, zajištění kvality dodávky a další s využitím metody BIM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Projekty</a:t>
            </a:r>
          </a:p>
          <a:p>
            <a:pPr marL="742950" lvl="2" indent="-285750" algn="l">
              <a:buFont typeface="Arial" panose="020B0604020202020204" pitchFamily="34" charset="0"/>
              <a:buChar char="•"/>
            </a:pPr>
            <a:r>
              <a:rPr lang="cs-CZ" sz="1700" dirty="0"/>
              <a:t>Campus ESET (6 mld. Kč)</a:t>
            </a:r>
          </a:p>
          <a:p>
            <a:pPr marL="742950" lvl="2" indent="-285750" algn="l">
              <a:buFont typeface="Arial" panose="020B0604020202020204" pitchFamily="34" charset="0"/>
              <a:buChar char="•"/>
            </a:pPr>
            <a:r>
              <a:rPr lang="cs-CZ" sz="1700" dirty="0"/>
              <a:t>Filtrační hala (2 mld. Kč)</a:t>
            </a:r>
          </a:p>
          <a:p>
            <a:pPr marL="742950" lvl="2" indent="-285750" algn="l">
              <a:buFont typeface="Arial" panose="020B0604020202020204" pitchFamily="34" charset="0"/>
              <a:buChar char="•"/>
            </a:pPr>
            <a:r>
              <a:rPr lang="cs-CZ" sz="1700" dirty="0"/>
              <a:t>Centrum kardiovaskulární a transplantační chirurgie (2 mld. Kč) </a:t>
            </a:r>
          </a:p>
          <a:p>
            <a:pPr marL="742950" lvl="2" indent="-285750" algn="l">
              <a:buFont typeface="Arial" panose="020B0604020202020204" pitchFamily="34" charset="0"/>
              <a:buChar char="•"/>
            </a:pPr>
            <a:r>
              <a:rPr lang="cs-CZ" sz="1700" dirty="0"/>
              <a:t>Horácká multifunkční aréna (1,35 mld. Kč)</a:t>
            </a:r>
          </a:p>
          <a:p>
            <a:pPr marL="742950" lvl="2" indent="-285750" algn="l">
              <a:buFont typeface="Arial" panose="020B0604020202020204" pitchFamily="34" charset="0"/>
              <a:buChar char="•"/>
            </a:pPr>
            <a:r>
              <a:rPr lang="cs-CZ" sz="1700" dirty="0"/>
              <a:t>Společné operační středisko Karlovy Vary (0,5 mld. Kč)</a:t>
            </a:r>
          </a:p>
          <a:p>
            <a:pPr marL="742950" lvl="2" indent="-285750" algn="l">
              <a:buFont typeface="Arial" panose="020B0604020202020204" pitchFamily="34" charset="0"/>
              <a:buChar char="•"/>
            </a:pPr>
            <a:r>
              <a:rPr lang="cs-CZ" sz="1700" dirty="0"/>
              <a:t>Generel Karlovarské nemocnice (1,2 mld. Kč)</a:t>
            </a:r>
          </a:p>
          <a:p>
            <a:pPr marL="742950" lvl="2" indent="-285750" algn="l">
              <a:buFont typeface="Arial" panose="020B0604020202020204" pitchFamily="34" charset="0"/>
              <a:buChar char="•"/>
            </a:pPr>
            <a:r>
              <a:rPr lang="cs-CZ" sz="1700" dirty="0"/>
              <a:t>Karlovarské inovační centrum (0,8 mld. Kč)</a:t>
            </a:r>
          </a:p>
          <a:p>
            <a:pPr marL="742950" lvl="2" indent="-285750" algn="l">
              <a:buFont typeface="Arial" panose="020B0604020202020204" pitchFamily="34" charset="0"/>
              <a:buChar char="•"/>
            </a:pPr>
            <a:r>
              <a:rPr lang="cs-CZ" sz="1700" dirty="0"/>
              <a:t>Dětská léčebna se speleoterapií v Ostrově u Macochy (160 mil. Kč)</a:t>
            </a:r>
          </a:p>
          <a:p>
            <a:pPr marL="457200" lvl="2" algn="l"/>
            <a:r>
              <a:rPr lang="cs-CZ" sz="1400" dirty="0"/>
              <a:t>	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E0D7D46-FF24-82C0-E6A8-73D5833885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Představení</a:t>
            </a:r>
          </a:p>
        </p:txBody>
      </p:sp>
      <p:pic>
        <p:nvPicPr>
          <p:cNvPr id="6" name="Obrázek 5" descr="Obsah obrázku Lidská tvář, osoba, Brada, muž&#10;&#10;Popis byl vytvořen automaticky">
            <a:extLst>
              <a:ext uri="{FF2B5EF4-FFF2-40B4-BE49-F238E27FC236}">
                <a16:creationId xmlns:a16="http://schemas.microsoft.com/office/drawing/2014/main" id="{D9E57A03-AA00-AB81-67A7-976771BC6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49" y="1386347"/>
            <a:ext cx="1613533" cy="2420983"/>
          </a:xfrm>
          <a:prstGeom prst="rect">
            <a:avLst/>
          </a:prstGeom>
        </p:spPr>
      </p:pic>
      <p:pic>
        <p:nvPicPr>
          <p:cNvPr id="9" name="Obrázek 8" descr="Obsah obrázku text, Písmo, logo, symbol&#10;&#10;Popis byl vytvořen automaticky">
            <a:extLst>
              <a:ext uri="{FF2B5EF4-FFF2-40B4-BE49-F238E27FC236}">
                <a16:creationId xmlns:a16="http://schemas.microsoft.com/office/drawing/2014/main" id="{681CBADA-FEA9-5952-8B73-B952DDF8A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63" y="3970526"/>
            <a:ext cx="1580904" cy="19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3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9FF8E74-25F9-64C8-4B9D-8D16595624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Dětská léčebna se speleoterapií v Ostrově u Macochy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Zadavatel: 		Jihomoravský kraj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Investiční náklady:	150 mil.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Doba trvání projektu:	06/2019 – 12/2022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Zhotovitel: 	Adam </a:t>
            </a:r>
            <a:r>
              <a:rPr lang="cs-CZ" dirty="0" err="1"/>
              <a:t>Rujbr</a:t>
            </a:r>
            <a:r>
              <a:rPr lang="cs-CZ" dirty="0"/>
              <a:t> </a:t>
            </a:r>
            <a:r>
              <a:rPr lang="cs-CZ" dirty="0" err="1"/>
              <a:t>Architects</a:t>
            </a:r>
            <a:r>
              <a:rPr lang="cs-CZ" dirty="0"/>
              <a:t> s.r.o.</a:t>
            </a:r>
          </a:p>
          <a:p>
            <a:pPr lvl="3" indent="0">
              <a:buNone/>
            </a:pPr>
            <a:r>
              <a:rPr lang="cs-CZ" dirty="0"/>
              <a:t>	</a:t>
            </a:r>
            <a:r>
              <a:rPr lang="cs-CZ" sz="2000" dirty="0"/>
              <a:t>VCES a.s.</a:t>
            </a:r>
          </a:p>
          <a:p>
            <a:pPr lvl="3" indent="0">
              <a:buNone/>
            </a:pPr>
            <a:r>
              <a:rPr lang="cs-CZ" sz="2000" dirty="0"/>
              <a:t>	ENESA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Realizováno metodou Design-Build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B22A11E-681F-C4E3-CFCC-BA917FD32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Představení projektu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A40F62-5EF4-39C3-C0A1-B889F6E2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19" y="2539269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7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9FF8E74-25F9-64C8-4B9D-8D16595624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Usnesení vlády ČR č. 682 - Koncepce zavádění metody BIM v České republice uvádělo v roce 2019 rok 2022 jako termín, odkdy je plánováno uložení povinnosti použití metody BIM (</a:t>
            </a:r>
            <a:r>
              <a:rPr lang="cs-CZ" dirty="0" err="1"/>
              <a:t>Building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Modelling) pro nadlimitní veřejné zakázky na stavební práce financované z veřejných rozpočtů.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Původní stanovené cíle:</a:t>
            </a:r>
          </a:p>
          <a:p>
            <a:endParaRPr lang="cs-CZ" dirty="0"/>
          </a:p>
          <a:p>
            <a:pPr marL="1028700" lvl="1" indent="-342900"/>
            <a:r>
              <a:rPr lang="cs-CZ" dirty="0"/>
              <a:t>Využití metody BIM ve fázi dokumentaci skutečného provedení </a:t>
            </a:r>
          </a:p>
          <a:p>
            <a:pPr marL="1028700" lvl="1" indent="-342900"/>
            <a:r>
              <a:rPr lang="cs-CZ" dirty="0"/>
              <a:t>Efektivní a bezproblémové sdílení informací v rámci CDE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B22A11E-681F-C4E3-CFCC-BA917FD32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Cíle projektu Zadavatele</a:t>
            </a:r>
          </a:p>
        </p:txBody>
      </p:sp>
    </p:spTree>
    <p:extLst>
      <p:ext uri="{BB962C8B-B14F-4D97-AF65-F5344CB8AC3E}">
        <p14:creationId xmlns:p14="http://schemas.microsoft.com/office/powerpoint/2010/main" val="154566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9FF8E74-25F9-64C8-4B9D-8D16595624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Stanovené cíle po výběru Projektového manažera BIM: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Využití metody BIM ve všech fázích projektu</a:t>
            </a:r>
          </a:p>
          <a:p>
            <a:pPr marL="1028700" lvl="1" indent="-342900"/>
            <a:r>
              <a:rPr lang="cs-CZ" sz="1800" dirty="0"/>
              <a:t>Průběžné sledování vývoje projektu prostřednictvím 3D modelu</a:t>
            </a:r>
          </a:p>
          <a:p>
            <a:pPr marL="1028700" lvl="1" indent="-342900"/>
            <a:r>
              <a:rPr lang="cs-CZ" sz="1800" dirty="0"/>
              <a:t>Konzultace s budoucím provozovatelem prostřednictvím 3D modelu</a:t>
            </a:r>
          </a:p>
          <a:p>
            <a:pPr marL="1028700" lvl="1" indent="-342900"/>
            <a:r>
              <a:rPr lang="cs-CZ" sz="1800" dirty="0"/>
              <a:t>Průběžný audit kontroly kolizí = aktivní partner Zhotovitele</a:t>
            </a:r>
          </a:p>
          <a:p>
            <a:pPr marL="1028700" lvl="1" indent="-342900"/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Efektivní a bezproblémové sdílení informací v rámci CDE </a:t>
            </a:r>
          </a:p>
          <a:p>
            <a:pPr marL="1028700" lvl="1" indent="-342900"/>
            <a:r>
              <a:rPr lang="cs-CZ" sz="1800" dirty="0"/>
              <a:t>Komunikace</a:t>
            </a:r>
          </a:p>
          <a:p>
            <a:pPr marL="1028700" lvl="1" indent="-342900"/>
            <a:r>
              <a:rPr lang="cs-CZ" sz="1800" dirty="0"/>
              <a:t>Vady a nedodělky projekční fáze</a:t>
            </a:r>
          </a:p>
          <a:p>
            <a:pPr marL="1028700" lvl="1" indent="-342900"/>
            <a:r>
              <a:rPr lang="cs-CZ" sz="1800" dirty="0"/>
              <a:t>Procesy řešeny nástroji, nikoli lidmi = eliminace chyb a neaktuálních dat</a:t>
            </a:r>
          </a:p>
          <a:p>
            <a:pPr marL="1028700" lvl="1" indent="-342900"/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Výběr CAFM řešení (facility management)</a:t>
            </a:r>
          </a:p>
          <a:p>
            <a:pPr marL="1028700" lvl="1" indent="-342900"/>
            <a:r>
              <a:rPr lang="cs-CZ" sz="1800" dirty="0"/>
              <a:t>Informační model jako zdroj dat pro implementaci do nástroje pro správu</a:t>
            </a:r>
          </a:p>
          <a:p>
            <a:pPr marL="1028700" lvl="1" indent="-342900"/>
            <a:r>
              <a:rPr lang="cs-CZ" sz="1800" dirty="0"/>
              <a:t>Informace o stavbě budou vkládány přímo do CAFM řešení = eliminace „papíru pro papír“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B22A11E-681F-C4E3-CFCC-BA917FD32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Cíle projektu Zadavatele</a:t>
            </a:r>
          </a:p>
        </p:txBody>
      </p:sp>
    </p:spTree>
    <p:extLst>
      <p:ext uri="{BB962C8B-B14F-4D97-AF65-F5344CB8AC3E}">
        <p14:creationId xmlns:p14="http://schemas.microsoft.com/office/powerpoint/2010/main" val="405346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9FF8E74-25F9-64C8-4B9D-8D16595624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Výběr Projektového manažera BIM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Vytvoření zadávacích podmínek pro výběr Zhotovitele</a:t>
            </a:r>
          </a:p>
          <a:p>
            <a:pPr marL="1028700" lvl="1" indent="-342900"/>
            <a:r>
              <a:rPr lang="cs-CZ" dirty="0"/>
              <a:t>BIM protokol</a:t>
            </a:r>
          </a:p>
          <a:p>
            <a:pPr marL="1028700" lvl="1" indent="-342900"/>
            <a:r>
              <a:rPr lang="cs-CZ" dirty="0"/>
              <a:t>Informační požadavky organizace (OIR)</a:t>
            </a:r>
          </a:p>
          <a:p>
            <a:pPr marL="1028700" lvl="1" indent="-342900"/>
            <a:r>
              <a:rPr lang="cs-CZ" dirty="0"/>
              <a:t>Přípravný plán realizace BIM (PRE-BEP)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Výběr Společného datového prostředí (CDE)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 podpisu </a:t>
            </a:r>
            <a:r>
              <a:rPr lang="cs-CZ" dirty="0" err="1"/>
              <a:t>SoD</a:t>
            </a:r>
            <a:r>
              <a:rPr lang="cs-CZ" dirty="0"/>
              <a:t> práce na Plánu realizace BIM (BEP)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Průběžný audit postupu prací dle BEP, aktualizace BEP, kontrola informačních modelů dle milníků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Výběr CAFM řešení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Audit postupu výstavby s návrhovým modelem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Audit dokumentace skutečného provedení stavby s návrhovým modelem a kontrola zapracování změn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Koordinace při importu dat ze stavby do CAFM řešení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B22A11E-681F-C4E3-CFCC-BA917FD32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Průběh projektu z pohledu využití metody BIM</a:t>
            </a:r>
          </a:p>
        </p:txBody>
      </p:sp>
    </p:spTree>
    <p:extLst>
      <p:ext uri="{BB962C8B-B14F-4D97-AF65-F5344CB8AC3E}">
        <p14:creationId xmlns:p14="http://schemas.microsoft.com/office/powerpoint/2010/main" val="322597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9FF8E74-25F9-64C8-4B9D-8D16595624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Předběžné tržní konzultace – cenné informace od 3 dodavatelů (osloveno celkem 6)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Kvalifikační požadavky na osobu Projektový manažer BIM: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vzdělání v oboru stavebnictví + 2 roky praxe s BIM + zkušenost s tvorbou BEP a kontrolou modelu + správa CDE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Hodnoticí kritéria – 80 % cena, 20 % počet zkušeností BIM Manažera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Činnosti BIM Manažera:</a:t>
            </a:r>
          </a:p>
          <a:p>
            <a:pPr marL="1028700" lvl="1" indent="-342900"/>
            <a:r>
              <a:rPr lang="cs-CZ" sz="1800" dirty="0"/>
              <a:t>poradenství při výběru poskytovatele CDE;</a:t>
            </a:r>
          </a:p>
          <a:p>
            <a:pPr marL="1028700" lvl="1" indent="-342900"/>
            <a:r>
              <a:rPr lang="cs-CZ" sz="1800" dirty="0"/>
              <a:t>příprava dokumentů pro ZD na zhotovitele – BIM protokol, OIR, PRE-BEP</a:t>
            </a:r>
          </a:p>
          <a:p>
            <a:pPr marL="1028700" lvl="1" indent="-342900"/>
            <a:r>
              <a:rPr lang="cs-CZ" sz="1800" dirty="0"/>
              <a:t>konzultace, kontrola a připomínkování návrhu tzv. Post-</a:t>
            </a:r>
            <a:r>
              <a:rPr lang="cs-CZ" sz="1800" dirty="0" err="1"/>
              <a:t>contract</a:t>
            </a:r>
            <a:r>
              <a:rPr lang="cs-CZ" sz="1800" dirty="0"/>
              <a:t> BEP dopracovaného zhotovitelem; </a:t>
            </a:r>
          </a:p>
          <a:p>
            <a:pPr marL="1028700" lvl="1" indent="-342900"/>
            <a:r>
              <a:rPr lang="cs-CZ" sz="1800" dirty="0"/>
              <a:t>pravidelná a závěrečná audit naplnění modelu;</a:t>
            </a:r>
          </a:p>
          <a:p>
            <a:pPr marL="1028700" lvl="1" indent="-342900"/>
            <a:r>
              <a:rPr lang="cs-CZ" sz="1800" dirty="0"/>
              <a:t>správa CDE včetně tvorby pracovních toků, schvalování apod.;</a:t>
            </a:r>
          </a:p>
          <a:p>
            <a:pPr marL="1028700" lvl="1" indent="-342900"/>
            <a:r>
              <a:rPr lang="cs-CZ" sz="1800" dirty="0"/>
              <a:t>koordinace převodu dat z CDE na interní úložiště zadavatele, příp. do facility management systému</a:t>
            </a:r>
          </a:p>
          <a:p>
            <a:pPr marL="1028700" lvl="1" indent="-342900"/>
            <a:r>
              <a:rPr lang="cs-CZ" sz="1800" dirty="0"/>
              <a:t>Realizace po dobu 34 měsíců, cena cca 2 mil. Kč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B22A11E-681F-C4E3-CFCC-BA917FD32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Výběr Projektového manažera BIM</a:t>
            </a:r>
          </a:p>
        </p:txBody>
      </p:sp>
    </p:spTree>
    <p:extLst>
      <p:ext uri="{BB962C8B-B14F-4D97-AF65-F5344CB8AC3E}">
        <p14:creationId xmlns:p14="http://schemas.microsoft.com/office/powerpoint/2010/main" val="238314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9FF8E74-25F9-64C8-4B9D-8D16595624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BIM protokol</a:t>
            </a:r>
          </a:p>
          <a:p>
            <a:pPr marL="1028700" lvl="1" indent="-342900"/>
            <a:r>
              <a:rPr lang="cs-CZ" sz="1800" dirty="0"/>
              <a:t>Právní dokument</a:t>
            </a:r>
          </a:p>
          <a:p>
            <a:pPr marL="1028700" lvl="1" indent="-342900"/>
            <a:r>
              <a:rPr lang="cs-CZ" sz="1800" dirty="0"/>
              <a:t>Práva a povinnosti účastníků v CDE</a:t>
            </a:r>
          </a:p>
          <a:p>
            <a:pPr marL="1028700" lvl="1" indent="-342900"/>
            <a:r>
              <a:rPr lang="cs-CZ" sz="1800" dirty="0"/>
              <a:t>řešení autorských práv k informačním modelům a způsobu nakládání informací v nich</a:t>
            </a:r>
          </a:p>
          <a:p>
            <a:pPr marL="1028700" lvl="1" indent="-342900"/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Informační požadavky organizace (OIR)</a:t>
            </a:r>
          </a:p>
          <a:p>
            <a:pPr marL="1028700" lvl="1" indent="-342900"/>
            <a:r>
              <a:rPr lang="cs-CZ" sz="1800" dirty="0"/>
              <a:t>Strategický dokumenty organizace, proč a jaké informace potřebuje</a:t>
            </a:r>
          </a:p>
          <a:p>
            <a:pPr marL="1028700" lvl="1" indent="-342900"/>
            <a:r>
              <a:rPr lang="cs-CZ" sz="1800" dirty="0"/>
              <a:t>Eliminace zbytečných a nepotřebných informací = vytvoření mantinelů </a:t>
            </a:r>
          </a:p>
          <a:p>
            <a:pPr marL="1028700" lvl="1" indent="-342900"/>
            <a:r>
              <a:rPr lang="cs-CZ" sz="1800" dirty="0"/>
              <a:t>Způsob, jak organizace může zdůvodnit, proč trvá na určitém řešení</a:t>
            </a:r>
          </a:p>
          <a:p>
            <a:pPr marL="1028700" lvl="1" indent="-342900"/>
            <a:r>
              <a:rPr lang="cs-CZ" sz="1800" dirty="0"/>
              <a:t>Obsahuje minimální požadavky na informační a grafickou podrobnost informačních modelů  </a:t>
            </a:r>
          </a:p>
          <a:p>
            <a:pPr marL="1028700" lvl="1" indent="-342900"/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Přípravný plán realizace BIM (PRE-BEP)</a:t>
            </a:r>
          </a:p>
          <a:p>
            <a:pPr marL="1028700" lvl="1" indent="-342900"/>
            <a:r>
              <a:rPr lang="cs-CZ" sz="1800" dirty="0"/>
              <a:t>Návodný dokument vysvětlující technické řešení požadavků v OIR</a:t>
            </a:r>
          </a:p>
          <a:p>
            <a:pPr marL="1028700" lvl="1" indent="-342900"/>
            <a:r>
              <a:rPr lang="cs-CZ" sz="1800" dirty="0"/>
              <a:t>Po podpisu </a:t>
            </a:r>
            <a:r>
              <a:rPr lang="cs-CZ" sz="1800" dirty="0" err="1"/>
              <a:t>SoD</a:t>
            </a:r>
            <a:r>
              <a:rPr lang="cs-CZ" sz="1800" dirty="0"/>
              <a:t> se z něj stává „Plán realizace BIM (BEP)“</a:t>
            </a:r>
          </a:p>
          <a:p>
            <a:pPr marL="1028700" lvl="1" indent="-342900"/>
            <a:endParaRPr lang="cs-CZ" sz="1800" dirty="0"/>
          </a:p>
          <a:p>
            <a:pPr marL="342900" indent="-342900"/>
            <a:endParaRPr lang="cs-CZ" sz="1800" dirty="0"/>
          </a:p>
          <a:p>
            <a:pPr marL="1028700" lvl="1" indent="-342900"/>
            <a:endParaRPr lang="cs-CZ" sz="1800" dirty="0"/>
          </a:p>
          <a:p>
            <a:pPr marL="1028700" lvl="1" indent="-342900"/>
            <a:endParaRPr lang="cs-CZ" sz="18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B22A11E-681F-C4E3-CFCC-BA917FD32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Vytvoření zadávacích podmínek</a:t>
            </a:r>
          </a:p>
        </p:txBody>
      </p:sp>
    </p:spTree>
    <p:extLst>
      <p:ext uri="{BB962C8B-B14F-4D97-AF65-F5344CB8AC3E}">
        <p14:creationId xmlns:p14="http://schemas.microsoft.com/office/powerpoint/2010/main" val="112451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9FF8E74-25F9-64C8-4B9D-8D16595624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Předběžné tržní konzultace – osobní prezentace 4 CDE řešení = doporučuji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Cíle nasazení CDE v podmínkách JMK:</a:t>
            </a:r>
          </a:p>
          <a:p>
            <a:pPr marL="1028700" lvl="1" indent="-342900"/>
            <a:r>
              <a:rPr lang="cs-CZ" sz="1800" dirty="0"/>
              <a:t>pilotní nasazení CDE do reálného stavebního projektu;</a:t>
            </a:r>
          </a:p>
          <a:p>
            <a:pPr marL="1028700" lvl="1" indent="-342900"/>
            <a:r>
              <a:rPr lang="cs-CZ" sz="1800" dirty="0"/>
              <a:t>digitalizace stávajících procesů v rámci projektu;</a:t>
            </a:r>
          </a:p>
          <a:p>
            <a:pPr marL="1028700" lvl="1" indent="-342900"/>
            <a:r>
              <a:rPr lang="cs-CZ" sz="1800" dirty="0"/>
              <a:t>zefektivnění a zlepšení komunikace a sdílení informací všech zúčastněných stran projektu;</a:t>
            </a:r>
          </a:p>
          <a:p>
            <a:pPr marL="1028700" lvl="1" indent="-342900"/>
            <a:r>
              <a:rPr lang="cs-CZ" sz="1800" dirty="0"/>
              <a:t>sběr informací a dat pro další využití při správě a údržbě stavby</a:t>
            </a:r>
          </a:p>
          <a:p>
            <a:pPr marL="1028700" lvl="1" indent="-342900"/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Požadavky:</a:t>
            </a:r>
          </a:p>
          <a:p>
            <a:pPr marL="1028700" lvl="1" indent="-342900"/>
            <a:r>
              <a:rPr lang="cs-CZ" sz="1800" dirty="0"/>
              <a:t>licence pro neomezený počet uživatelů na celou dobu realizace daného projektu;</a:t>
            </a:r>
          </a:p>
          <a:p>
            <a:pPr marL="1028700" lvl="1" indent="-342900"/>
            <a:r>
              <a:rPr lang="cs-CZ" sz="1800" dirty="0"/>
              <a:t>úvodní školení administrátora  + vzdálená technická podpora;</a:t>
            </a:r>
          </a:p>
          <a:p>
            <a:pPr marL="1028700" lvl="1" indent="-342900"/>
            <a:r>
              <a:rPr lang="cs-CZ" sz="1800" dirty="0"/>
              <a:t>po ukončení realizace projektu export dat </a:t>
            </a:r>
          </a:p>
          <a:p>
            <a:pPr marL="1028700" lvl="1" indent="-342900"/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Hodnoticí kritéria – 60 % cena, 40 % počet volitelných funkcionalit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Doba poskytnutí licence 31 měsíců, cena 220 tis. Kč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B22A11E-681F-C4E3-CFCC-BA917FD32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Výběr CDE</a:t>
            </a:r>
          </a:p>
        </p:txBody>
      </p:sp>
    </p:spTree>
    <p:extLst>
      <p:ext uri="{BB962C8B-B14F-4D97-AF65-F5344CB8AC3E}">
        <p14:creationId xmlns:p14="http://schemas.microsoft.com/office/powerpoint/2010/main" val="32732449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M-Presentation-template-blanc-CZ" id="{9BB4E3EE-E8A9-41D2-9DA2-10972D9C6CB3}" vid="{E7417173-E187-4FAC-9732-BE8A4C61AC9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57304A0-2B03-4F40-8AB0-0D73FBEFB755}">
  <we:reference id="wa104178141" version="4.3.3.0" store="cs-CZ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2A8AEBB3858D458BB244432FB67490" ma:contentTypeVersion="11" ma:contentTypeDescription="Vytvoří nový dokument" ma:contentTypeScope="" ma:versionID="0e5f4dc608acb525f3bf35f2323b4cb7">
  <xsd:schema xmlns:xsd="http://www.w3.org/2001/XMLSchema" xmlns:xs="http://www.w3.org/2001/XMLSchema" xmlns:p="http://schemas.microsoft.com/office/2006/metadata/properties" xmlns:ns2="45231eab-0ef8-4fe6-8080-9b66ff1105c2" xmlns:ns3="e7dc20d2-0b18-4ad1-889f-a218d230b2cf" targetNamespace="http://schemas.microsoft.com/office/2006/metadata/properties" ma:root="true" ma:fieldsID="151e8c3d71305c98a50b0b669a1a1e00" ns2:_="" ns3:_="">
    <xsd:import namespace="45231eab-0ef8-4fe6-8080-9b66ff1105c2"/>
    <xsd:import namespace="e7dc20d2-0b18-4ad1-889f-a218d230b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31eab-0ef8-4fe6-8080-9b66ff110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c20d2-0b18-4ad1-889f-a218d230b2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8AE49-1DDF-4602-B931-0AF44C6D8F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EA5F3D-5EE7-405A-BAA3-EBB2A973B5F5}">
  <ds:schemaRefs>
    <ds:schemaRef ds:uri="3e16c5c5-eb2a-4f3f-af6c-7df9b19cd7a1"/>
    <ds:schemaRef ds:uri="d8cc50cb-d233-48b7-badd-b943dd625a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E20D1D-0DBD-40D9-97E4-0A6F1322039E}"/>
</file>

<file path=docProps/app.xml><?xml version="1.0" encoding="utf-8"?>
<Properties xmlns="http://schemas.openxmlformats.org/officeDocument/2006/extended-properties" xmlns:vt="http://schemas.openxmlformats.org/officeDocument/2006/docPropsVTypes">
  <Template>RPM-Presentation-template-blanc-CZ</Template>
  <TotalTime>123</TotalTime>
  <Words>1020</Words>
  <Application>Microsoft Office PowerPoint</Application>
  <PresentationFormat>Širokoúhlá obrazovka</PresentationFormat>
  <Paragraphs>147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Office</vt:lpstr>
      <vt:lpstr>Jak vytvořit zadání pro BIM </vt:lpstr>
      <vt:lpstr>Představení</vt:lpstr>
      <vt:lpstr>Představení projektu</vt:lpstr>
      <vt:lpstr>Cíle projektu Zadavatele</vt:lpstr>
      <vt:lpstr>Cíle projektu Zadavatele</vt:lpstr>
      <vt:lpstr>Průběh projektu z pohledu využití metody BIM</vt:lpstr>
      <vt:lpstr>Výběr Projektového manažera BIM</vt:lpstr>
      <vt:lpstr>Vytvoření zadávacích podmínek</vt:lpstr>
      <vt:lpstr>Výběr CDE</vt:lpstr>
      <vt:lpstr>Fáze realizace </vt:lpstr>
      <vt:lpstr>Audity kontroly kolizí – projekční fáze</vt:lpstr>
      <vt:lpstr>Audity – kontrola skutečného provedení stavby</vt:lpstr>
      <vt:lpstr>Hodnocení použití metody BIM na projektu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vytvořit zadání pro BIM</dc:title>
  <dc:creator>Tomáš Čermák</dc:creator>
  <cp:lastModifiedBy>Tomáš Čermák</cp:lastModifiedBy>
  <cp:revision>1</cp:revision>
  <cp:lastPrinted>2020-10-08T07:03:57Z</cp:lastPrinted>
  <dcterms:created xsi:type="dcterms:W3CDTF">2023-09-19T12:10:52Z</dcterms:created>
  <dcterms:modified xsi:type="dcterms:W3CDTF">2023-09-19T14:14:10Z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0x010100CD2A8AEBB3858D458BB244432FB67490</vt:lpwstr>
  </property>
</Properties>
</file>